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37" r:id="rId3"/>
    <p:sldId id="271" r:id="rId4"/>
    <p:sldId id="330" r:id="rId5"/>
    <p:sldId id="280" r:id="rId6"/>
    <p:sldId id="281" r:id="rId7"/>
    <p:sldId id="333" r:id="rId8"/>
    <p:sldId id="283" r:id="rId9"/>
    <p:sldId id="284" r:id="rId10"/>
    <p:sldId id="285" r:id="rId11"/>
    <p:sldId id="292" r:id="rId12"/>
    <p:sldId id="345" r:id="rId13"/>
    <p:sldId id="287" r:id="rId14"/>
    <p:sldId id="288" r:id="rId15"/>
    <p:sldId id="290" r:id="rId16"/>
    <p:sldId id="340" r:id="rId17"/>
  </p:sldIdLst>
  <p:sldSz cx="12192000" cy="6858000"/>
  <p:notesSz cx="6858000" cy="9144000"/>
  <p:embeddedFontLst>
    <p:embeddedFont>
      <p:font typeface="A Ordibehesht shablon" panose="020B0604020202020204" charset="-7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ntezar     &lt;---------" panose="00000700000000000000" charset="-78"/>
      <p:bold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Aviny" panose="020B0604020202020204" charset="-78"/>
      <p:regular r:id="rId27"/>
    </p:embeddedFont>
    <p:embeddedFont>
      <p:font typeface="B Titr" panose="00000700000000000000" pitchFamily="2" charset="-78"/>
      <p:bold r:id="rId28"/>
    </p:embeddedFont>
    <p:embeddedFont>
      <p:font typeface="Cordia New" panose="020B0604020202020204" charset="-34"/>
      <p:regular r:id="rId29"/>
      <p:bold r:id="rId30"/>
      <p:italic r:id="rId31"/>
      <p:boldItalic r:id="rId32"/>
    </p:embeddedFont>
    <p:embeddedFont>
      <p:font typeface="IRANSans Medium" panose="020B0506030804020204" pitchFamily="34" charset="-78"/>
      <p:regular r:id="rId33"/>
    </p:embeddedFont>
    <p:embeddedFont>
      <p:font typeface="A EntezareZohoor B4" panose="00000700000000000000" pitchFamily="2" charset="-78"/>
      <p:bold r:id="rId34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F19"/>
    <a:srgbClr val="F6A400"/>
    <a:srgbClr val="F6A401"/>
    <a:srgbClr val="EA2C20"/>
    <a:srgbClr val="C49A6F"/>
    <a:srgbClr val="E268C5"/>
    <a:srgbClr val="783100"/>
    <a:srgbClr val="DE86CC"/>
    <a:srgbClr val="DEE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FCE61DC-F7F4-4024-A6F8-561FAF29BC7C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E6CBFDB-82CD-4465-BACC-1B23058100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63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528133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39688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894995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016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393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818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57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7706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5751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5697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527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41703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854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164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333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420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334608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44323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48375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382109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70017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81075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87A9-E98C-48BC-A535-C436CFA07056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0FF0-49B8-4BB5-9539-4F938602EBA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618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4D36-4FBA-4CDE-B832-DA2B2253FF98}" type="datetimeFigureOut">
              <a:rPr lang="fa-IR" smtClean="0"/>
              <a:t>09/01/1445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9111-2FDF-4124-97DD-CDB3A0B70DF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743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5" y="0"/>
            <a:ext cx="9939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9124" y="4964301"/>
            <a:ext cx="44092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sz="2800" dirty="0" smtClean="0">
                <a:solidFill>
                  <a:prstClr val="white"/>
                </a:solidFill>
                <a:latin typeface="IRANSans Medium" panose="020B0506030804020204" pitchFamily="34" charset="-78"/>
                <a:ea typeface="A Ordibehesht shablon" panose="02000503000000020002" pitchFamily="2" charset="-78"/>
                <a:cs typeface="IRANSans Medium" panose="020B0506030804020204" pitchFamily="34" charset="-78"/>
              </a:rPr>
              <a:t>در </a:t>
            </a:r>
            <a:r>
              <a:rPr lang="fa-IR" sz="2800" dirty="0">
                <a:solidFill>
                  <a:prstClr val="white"/>
                </a:solidFill>
                <a:latin typeface="IRANSans Medium" panose="020B0506030804020204" pitchFamily="34" charset="-78"/>
                <a:ea typeface="A Ordibehesht shablon" panose="02000503000000020002" pitchFamily="2" charset="-78"/>
                <a:cs typeface="IRANSans Medium" panose="020B0506030804020204" pitchFamily="34" charset="-78"/>
              </a:rPr>
              <a:t>آیین یهود، بر استفاده از پوشش سراسری برای اندام و پوشش سر تأکید شده است.</a:t>
            </a:r>
          </a:p>
        </p:txBody>
      </p:sp>
      <p:sp>
        <p:nvSpPr>
          <p:cNvPr id="5" name="Pentagon 4"/>
          <p:cNvSpPr/>
          <p:nvPr/>
        </p:nvSpPr>
        <p:spPr>
          <a:xfrm flipH="1">
            <a:off x="10245896" y="5628597"/>
            <a:ext cx="1946104" cy="627060"/>
          </a:xfrm>
          <a:prstGeom prst="homePlate">
            <a:avLst/>
          </a:prstGeom>
          <a:solidFill>
            <a:schemeClr val="bg1">
              <a:alpha val="68000"/>
            </a:schemeClr>
          </a:solidFill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6</a:t>
            </a:r>
            <a:endParaRPr lang="fa-IR" sz="2400" b="1" dirty="0">
              <a:solidFill>
                <a:srgbClr val="C0000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0" y="3488547"/>
            <a:ext cx="6907815" cy="923330"/>
            <a:chOff x="6096000" y="3488547"/>
            <a:chExt cx="6907815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4071ED-0892-43E7-8917-F74835FD9C50}"/>
                </a:ext>
              </a:extLst>
            </p:cNvPr>
            <p:cNvSpPr txBox="1"/>
            <p:nvPr/>
          </p:nvSpPr>
          <p:spPr>
            <a:xfrm>
              <a:off x="6096000" y="3488547"/>
              <a:ext cx="6907815" cy="92333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dirty="0" smtClean="0">
                  <a:ln w="15875">
                    <a:noFill/>
                  </a:ln>
                  <a:solidFill>
                    <a:srgbClr val="C00000"/>
                  </a:solidFill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حجاب </a:t>
              </a:r>
              <a:r>
                <a:rPr lang="fa-IR" sz="5400" b="1" dirty="0">
                  <a:ln w="15875">
                    <a:noFill/>
                  </a:ln>
                  <a:solidFill>
                    <a:srgbClr val="C00000"/>
                  </a:solidFill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درآئین یهود</a:t>
              </a:r>
            </a:p>
          </p:txBody>
        </p:sp>
        <p:sp>
          <p:nvSpPr>
            <p:cNvPr id="6" name="Freeform 98"/>
            <p:cNvSpPr>
              <a:spLocks noEditPoints="1"/>
            </p:cNvSpPr>
            <p:nvPr/>
          </p:nvSpPr>
          <p:spPr bwMode="auto">
            <a:xfrm>
              <a:off x="11794468" y="3516331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  <p:sp>
          <p:nvSpPr>
            <p:cNvPr id="7" name="Freeform 98"/>
            <p:cNvSpPr>
              <a:spLocks noEditPoints="1"/>
            </p:cNvSpPr>
            <p:nvPr/>
          </p:nvSpPr>
          <p:spPr bwMode="auto">
            <a:xfrm rot="10800000">
              <a:off x="6878063" y="4040971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51108" r="45565" b="31150"/>
          <a:stretch/>
        </p:blipFill>
        <p:spPr>
          <a:xfrm rot="1918127">
            <a:off x="3429269" y="3342514"/>
            <a:ext cx="754743" cy="638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51108" r="45565" b="31150"/>
          <a:stretch/>
        </p:blipFill>
        <p:spPr>
          <a:xfrm rot="19681873" flipH="1">
            <a:off x="8060472" y="3342514"/>
            <a:ext cx="754743" cy="638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9337" y="3191139"/>
            <a:ext cx="39533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حجاب در ایران</a:t>
            </a:r>
            <a:endParaRPr kumimoji="0" lang="fa-IR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5228" y="2272289"/>
            <a:ext cx="218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alezar" panose="00000500000000000000" pitchFamily="50" charset="-78"/>
                <a:ea typeface="+mn-ea"/>
                <a:cs typeface="B Titr" panose="00000700000000000000" pitchFamily="2" charset="-78"/>
              </a:rPr>
              <a:t>بخش سوم</a:t>
            </a:r>
            <a:endParaRPr kumimoji="0" lang="fa-I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alezar" panose="00000500000000000000" pitchFamily="50" charset="-78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" y="4281926"/>
            <a:ext cx="12192000" cy="2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33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3544" y="809929"/>
            <a:ext cx="2827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IRANSans Medium" panose="020B0506030804020204" pitchFamily="34" charset="-78"/>
                <a:ea typeface="A Ordibehesht shablon" panose="02000503000000020002" pitchFamily="2" charset="-78"/>
                <a:cs typeface="IRANSans Medium" panose="020B0506030804020204" pitchFamily="34" charset="-78"/>
              </a:rPr>
              <a:t>ویل دورانت در صفحه 30 جلد 12 تاریخ تمدن (ترجمه فارسى) راجع به حجاب در ایران قبل از اسلام مى‏نویسد: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838" y="2215275"/>
            <a:ext cx="4898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chemeClr val="bg1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زنان طبقات بالاى اجتماع جرأت آن را نداشتند كه جز در تخت روان روپوش‏دار از خانه بیرون بیایند. زنان شوهردار حق نداشتند هیچ مردى را و لو پدر یا برادرشان باشد ببینند.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7889" y="4491749"/>
            <a:ext cx="4783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solidFill>
                  <a:schemeClr val="bg1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شهید مطهری در ذیل این عبارت در کتاب مسأله حجاب توضیح  می‌دهند: چنانكه ملاحظه مى‏فرمایید حجاب سخت و شدیدى در ایران باستان حكمفرما بوده، حتى پدران و برادران نسبت به زن شوهردار نامحرم شمرده مى‏شده‏اند.</a:t>
            </a:r>
          </a:p>
        </p:txBody>
      </p:sp>
      <p:sp>
        <p:nvSpPr>
          <p:cNvPr id="7" name="Pentagon 6"/>
          <p:cNvSpPr/>
          <p:nvPr/>
        </p:nvSpPr>
        <p:spPr>
          <a:xfrm flipH="1">
            <a:off x="10245896" y="5628597"/>
            <a:ext cx="1946104" cy="627060"/>
          </a:xfrm>
          <a:prstGeom prst="homePlate">
            <a:avLst/>
          </a:prstGeom>
          <a:solidFill>
            <a:schemeClr val="bg1">
              <a:alpha val="68000"/>
            </a:schemeClr>
          </a:solidFill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7</a:t>
            </a:r>
            <a:endParaRPr lang="fa-IR" sz="2400" b="1" dirty="0">
              <a:solidFill>
                <a:srgbClr val="C0000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45370" y="3530339"/>
            <a:ext cx="3896728" cy="1754326"/>
            <a:chOff x="8145370" y="3530339"/>
            <a:chExt cx="3896728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4071ED-0892-43E7-8917-F74835FD9C50}"/>
                </a:ext>
              </a:extLst>
            </p:cNvPr>
            <p:cNvSpPr txBox="1"/>
            <p:nvPr/>
          </p:nvSpPr>
          <p:spPr>
            <a:xfrm>
              <a:off x="8145370" y="3530339"/>
              <a:ext cx="3896728" cy="175432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dirty="0" smtClean="0">
                  <a:ln w="15875">
                    <a:noFill/>
                  </a:ln>
                  <a:solidFill>
                    <a:srgbClr val="C00000"/>
                  </a:solidFill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حجاب در ایران</a:t>
              </a:r>
              <a:endParaRPr lang="fa-IR" sz="5400" b="1" dirty="0">
                <a:ln w="15875"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  <a:outerShdw blurRad="25400" algn="ctr" rotWithShape="0">
                    <a:prstClr val="black"/>
                  </a:outerShdw>
                </a:effectLst>
                <a:cs typeface="B Titr" panose="00000700000000000000" pitchFamily="2" charset="-78"/>
              </a:endParaRPr>
            </a:p>
          </p:txBody>
        </p:sp>
        <p:sp>
          <p:nvSpPr>
            <p:cNvPr id="8" name="Freeform 98"/>
            <p:cNvSpPr>
              <a:spLocks noEditPoints="1"/>
            </p:cNvSpPr>
            <p:nvPr/>
          </p:nvSpPr>
          <p:spPr bwMode="auto">
            <a:xfrm>
              <a:off x="11385909" y="3847078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  <p:sp>
          <p:nvSpPr>
            <p:cNvPr id="9" name="Freeform 98"/>
            <p:cNvSpPr>
              <a:spLocks noEditPoints="1"/>
            </p:cNvSpPr>
            <p:nvPr/>
          </p:nvSpPr>
          <p:spPr bwMode="auto">
            <a:xfrm rot="10800000">
              <a:off x="9057057" y="4877551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6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74" y="6181"/>
            <a:ext cx="4838026" cy="3960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>
          <a:xfrm>
            <a:off x="8433898" y="527635"/>
            <a:ext cx="1531854" cy="1858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5" b="68255"/>
          <a:stretch/>
        </p:blipFill>
        <p:spPr>
          <a:xfrm rot="1706665">
            <a:off x="6790667" y="82438"/>
            <a:ext cx="2463671" cy="3541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0603" y="4080638"/>
            <a:ext cx="5303337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206883" rtl="1"/>
            <a:r>
              <a:rPr lang="fa-IR" dirty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در ایـران بـاستان، عهد </a:t>
            </a:r>
            <a:r>
              <a:rPr lang="fa-IR" dirty="0" smtClean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هخامنش</a:t>
            </a:r>
          </a:p>
          <a:p>
            <a:pPr algn="r" defTabSz="206883" rtl="1"/>
            <a:r>
              <a:rPr lang="fa-IR" dirty="0" smtClean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و </a:t>
            </a:r>
            <a:r>
              <a:rPr lang="fa-IR" dirty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اشکانی، مادها‌، </a:t>
            </a:r>
            <a:r>
              <a:rPr lang="fa-IR" dirty="0" smtClean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سامانی‌ها:‌ </a:t>
            </a:r>
          </a:p>
          <a:p>
            <a:pPr algn="r" defTabSz="206883" rtl="1"/>
            <a:endParaRPr lang="fa-IR" dirty="0" smtClean="0">
              <a:solidFill>
                <a:prstClr val="black"/>
              </a:solidFill>
              <a:latin typeface="IRANSans Medium" panose="020B0506030804020204" pitchFamily="34" charset="-78"/>
              <a:ea typeface="Calibri" panose="020F0502020204030204" pitchFamily="34" charset="0"/>
              <a:cs typeface="IRANSans Medium" panose="020B0506030804020204" pitchFamily="34" charset="-78"/>
            </a:endParaRPr>
          </a:p>
          <a:p>
            <a:pPr algn="r" defTabSz="206883" rtl="1"/>
            <a:r>
              <a:rPr lang="fa-IR" sz="2400" dirty="0" smtClean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پوشش </a:t>
            </a:r>
            <a:r>
              <a:rPr lang="fa-IR" sz="2400" dirty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بلند تا مچ پا بر </a:t>
            </a:r>
            <a:r>
              <a:rPr lang="fa-IR" sz="2400" dirty="0" smtClean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روی </a:t>
            </a:r>
          </a:p>
          <a:p>
            <a:pPr algn="r" defTabSz="206883" rtl="1"/>
            <a:r>
              <a:rPr lang="fa-IR" sz="2400" dirty="0" smtClean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نقش </a:t>
            </a:r>
            <a:r>
              <a:rPr lang="fa-IR" sz="2400" dirty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برجسته‌ها، دیوارنگارها، </a:t>
            </a:r>
            <a:endParaRPr lang="fa-IR" sz="2400" dirty="0" smtClean="0">
              <a:solidFill>
                <a:prstClr val="black"/>
              </a:solidFill>
              <a:latin typeface="IRANSans Medium" panose="020B0506030804020204" pitchFamily="34" charset="-78"/>
              <a:ea typeface="Calibri" panose="020F0502020204030204" pitchFamily="34" charset="0"/>
              <a:cs typeface="IRANSans Medium" panose="020B0506030804020204" pitchFamily="34" charset="-78"/>
            </a:endParaRPr>
          </a:p>
          <a:p>
            <a:pPr algn="r" defTabSz="206883" rtl="1"/>
            <a:r>
              <a:rPr lang="fa-IR" sz="2400" dirty="0" smtClean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مجسمه‌ها و </a:t>
            </a:r>
            <a:r>
              <a:rPr lang="fa-IR" sz="2400" dirty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حجاری‌ها </a:t>
            </a:r>
            <a:endParaRPr lang="fa-IR" sz="2400" dirty="0" smtClean="0">
              <a:solidFill>
                <a:prstClr val="black"/>
              </a:solidFill>
              <a:latin typeface="IRANSans Medium" panose="020B0506030804020204" pitchFamily="34" charset="-78"/>
              <a:ea typeface="Calibri" panose="020F0502020204030204" pitchFamily="34" charset="0"/>
              <a:cs typeface="IRANSans Medium" panose="020B0506030804020204" pitchFamily="34" charset="-78"/>
            </a:endParaRPr>
          </a:p>
          <a:p>
            <a:pPr algn="r" defTabSz="206883" rtl="1"/>
            <a:r>
              <a:rPr lang="fa-IR" sz="2400" dirty="0" smtClean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مشاهده </a:t>
            </a:r>
            <a:r>
              <a:rPr lang="fa-IR" sz="2400" dirty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می‌شود</a:t>
            </a:r>
            <a:r>
              <a:rPr lang="fa-IR" sz="2400" dirty="0" smtClean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.</a:t>
            </a:r>
          </a:p>
          <a:p>
            <a:pPr algn="r" defTabSz="206883" rtl="1"/>
            <a:r>
              <a:rPr lang="fa-IR" sz="1050" dirty="0" smtClean="0">
                <a:solidFill>
                  <a:prstClr val="black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.</a:t>
            </a:r>
            <a:endParaRPr lang="fa-IR" sz="1050" dirty="0">
              <a:solidFill>
                <a:prstClr val="black"/>
              </a:solidFill>
              <a:latin typeface="IRANSans Medium" panose="020B0506030804020204" pitchFamily="34" charset="-78"/>
              <a:ea typeface="Calibri" panose="020F0502020204030204" pitchFamily="34" charset="0"/>
              <a:cs typeface="IRANSans Medium" panose="020B0506030804020204" pitchFamily="34" charset="-78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7606" y="5628597"/>
            <a:ext cx="1946104" cy="627060"/>
          </a:xfrm>
          <a:prstGeom prst="homePlate">
            <a:avLst/>
          </a:prstGeom>
          <a:solidFill>
            <a:schemeClr val="bg1">
              <a:alpha val="68000"/>
            </a:schemeClr>
          </a:solidFill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8</a:t>
            </a:r>
            <a:endParaRPr lang="fa-IR" sz="2400" b="1" dirty="0">
              <a:solidFill>
                <a:srgbClr val="C0000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1311" y="457273"/>
            <a:ext cx="4782451" cy="1036794"/>
            <a:chOff x="1761311" y="457273"/>
            <a:chExt cx="4782451" cy="10367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4071ED-0892-43E7-8917-F74835FD9C50}"/>
                </a:ext>
              </a:extLst>
            </p:cNvPr>
            <p:cNvSpPr txBox="1"/>
            <p:nvPr/>
          </p:nvSpPr>
          <p:spPr>
            <a:xfrm>
              <a:off x="1943100" y="457273"/>
              <a:ext cx="4412047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6000" b="1" dirty="0" smtClean="0">
                  <a:ln w="15875">
                    <a:noFill/>
                  </a:ln>
                  <a:solidFill>
                    <a:srgbClr val="C00000"/>
                  </a:solidFill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حجاب در ایران</a:t>
              </a:r>
              <a:endParaRPr lang="fa-IR" sz="6000" b="1" dirty="0">
                <a:ln w="15875"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  <a:outerShdw blurRad="25400" algn="ctr" rotWithShape="0">
                    <a:prstClr val="black"/>
                  </a:outerShdw>
                </a:effectLst>
                <a:cs typeface="B Titr" panose="00000700000000000000" pitchFamily="2" charset="-78"/>
              </a:endParaRPr>
            </a:p>
          </p:txBody>
        </p:sp>
        <p:sp>
          <p:nvSpPr>
            <p:cNvPr id="10" name="Freeform 98"/>
            <p:cNvSpPr>
              <a:spLocks noEditPoints="1"/>
            </p:cNvSpPr>
            <p:nvPr/>
          </p:nvSpPr>
          <p:spPr bwMode="auto">
            <a:xfrm>
              <a:off x="6288619" y="598040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  <p:sp>
          <p:nvSpPr>
            <p:cNvPr id="11" name="Freeform 98"/>
            <p:cNvSpPr>
              <a:spLocks noEditPoints="1"/>
            </p:cNvSpPr>
            <p:nvPr/>
          </p:nvSpPr>
          <p:spPr bwMode="auto">
            <a:xfrm rot="10800000">
              <a:off x="1761311" y="1278322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28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7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6"/>
          <a:stretch/>
        </p:blipFill>
        <p:spPr>
          <a:xfrm>
            <a:off x="0" y="0"/>
            <a:ext cx="12192000" cy="6938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4071ED-0892-43E7-8917-F74835FD9C50}"/>
              </a:ext>
            </a:extLst>
          </p:cNvPr>
          <p:cNvSpPr txBox="1"/>
          <p:nvPr/>
        </p:nvSpPr>
        <p:spPr>
          <a:xfrm>
            <a:off x="880374" y="4687958"/>
            <a:ext cx="10431251" cy="17543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>
                <a:ln w="15875"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  <a:outerShdw blurRad="25400" algn="ctr" rotWithShape="0">
                    <a:prstClr val="black"/>
                  </a:outerShdw>
                </a:effectLst>
                <a:cs typeface="B Titr" panose="00000700000000000000" pitchFamily="2" charset="-78"/>
              </a:rPr>
              <a:t>اسلام دیدگاه سخت‌گیرانه پیشینیان را در مورد حجاب، اصلاح کرد</a:t>
            </a:r>
          </a:p>
        </p:txBody>
      </p:sp>
      <p:sp>
        <p:nvSpPr>
          <p:cNvPr id="5" name="Pentagon 4"/>
          <p:cNvSpPr/>
          <p:nvPr/>
        </p:nvSpPr>
        <p:spPr>
          <a:xfrm flipH="1">
            <a:off x="10245896" y="5628597"/>
            <a:ext cx="1946104" cy="627060"/>
          </a:xfrm>
          <a:prstGeom prst="homePlate">
            <a:avLst/>
          </a:prstGeom>
          <a:solidFill>
            <a:schemeClr val="bg1">
              <a:alpha val="68000"/>
            </a:schemeClr>
          </a:solidFill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9</a:t>
            </a:r>
            <a:endParaRPr lang="fa-IR" sz="2400" b="1" dirty="0">
              <a:solidFill>
                <a:srgbClr val="C0000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66987" y="1963854"/>
            <a:ext cx="4972050" cy="1043536"/>
            <a:chOff x="7566987" y="1963854"/>
            <a:chExt cx="4972050" cy="10435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071ED-0892-43E7-8917-F74835FD9C50}"/>
                </a:ext>
              </a:extLst>
            </p:cNvPr>
            <p:cNvSpPr txBox="1"/>
            <p:nvPr/>
          </p:nvSpPr>
          <p:spPr>
            <a:xfrm>
              <a:off x="7566987" y="2084060"/>
              <a:ext cx="4972050" cy="92333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dirty="0" smtClean="0">
                  <a:ln w="15875">
                    <a:noFill/>
                  </a:ln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اسلام متعادل</a:t>
              </a:r>
              <a:endParaRPr lang="fa-IR" sz="5400" b="1" dirty="0">
                <a:ln w="15875">
                  <a:noFill/>
                </a:ln>
                <a:effectLst>
                  <a:glow rad="63500">
                    <a:schemeClr val="bg1"/>
                  </a:glow>
                  <a:outerShdw blurRad="25400" algn="ctr" rotWithShape="0">
                    <a:prstClr val="black"/>
                  </a:outerShdw>
                </a:effectLst>
                <a:cs typeface="B Titr" panose="00000700000000000000" pitchFamily="2" charset="-78"/>
              </a:endParaRPr>
            </a:p>
          </p:txBody>
        </p:sp>
        <p:sp>
          <p:nvSpPr>
            <p:cNvPr id="6" name="Freeform 98"/>
            <p:cNvSpPr>
              <a:spLocks noEditPoints="1"/>
            </p:cNvSpPr>
            <p:nvPr/>
          </p:nvSpPr>
          <p:spPr bwMode="auto">
            <a:xfrm>
              <a:off x="11638826" y="1963854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rgbClr val="1E1F19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  <p:sp>
          <p:nvSpPr>
            <p:cNvPr id="7" name="Freeform 98"/>
            <p:cNvSpPr>
              <a:spLocks noEditPoints="1"/>
            </p:cNvSpPr>
            <p:nvPr/>
          </p:nvSpPr>
          <p:spPr bwMode="auto">
            <a:xfrm rot="10800000">
              <a:off x="8196968" y="2704782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6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5513"/>
            <a:ext cx="12192000" cy="3368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2579" y="2272289"/>
            <a:ext cx="11689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lezar" panose="00000500000000000000" pitchFamily="50" charset="-78"/>
                <a:cs typeface="B Titr" panose="00000700000000000000" pitchFamily="2" charset="-78"/>
              </a:rPr>
              <a:t>پایان</a:t>
            </a:r>
            <a:endParaRPr kumimoji="0" lang="fa-I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lezar" panose="00000500000000000000" pitchFamily="50" charset="-78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9106" y="3191140"/>
            <a:ext cx="3866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پایان درس اول</a:t>
            </a:r>
            <a:endParaRPr kumimoji="0" lang="fa-IR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51108" r="45565" b="31150"/>
          <a:stretch/>
        </p:blipFill>
        <p:spPr>
          <a:xfrm rot="1918127">
            <a:off x="3485541" y="3342514"/>
            <a:ext cx="754743" cy="638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51108" r="45565" b="31150"/>
          <a:stretch/>
        </p:blipFill>
        <p:spPr>
          <a:xfrm rot="19681873" flipH="1">
            <a:off x="8271488" y="3342514"/>
            <a:ext cx="754743" cy="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0211E1-69EE-4B98-89B0-432ACF89C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28" y="-29147"/>
            <a:ext cx="12197515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51715B17-B248-421A-A144-0618808AAD3F}"/>
              </a:ext>
            </a:extLst>
          </p:cNvPr>
          <p:cNvSpPr/>
          <p:nvPr/>
        </p:nvSpPr>
        <p:spPr>
          <a:xfrm rot="16200000" flipV="1">
            <a:off x="-169698" y="1968410"/>
            <a:ext cx="2431701" cy="2155972"/>
          </a:xfrm>
          <a:prstGeom prst="parallelogram">
            <a:avLst>
              <a:gd name="adj" fmla="val 65809"/>
            </a:avLst>
          </a:prstGeom>
          <a:gradFill>
            <a:gsLst>
              <a:gs pos="0">
                <a:srgbClr val="002E50"/>
              </a:gs>
              <a:gs pos="38000">
                <a:srgbClr val="0070C0"/>
              </a:gs>
            </a:gsLst>
            <a:lin ang="8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9EDEDCB-5C39-4161-B360-2BF3D521EAA6}"/>
              </a:ext>
            </a:extLst>
          </p:cNvPr>
          <p:cNvSpPr/>
          <p:nvPr/>
        </p:nvSpPr>
        <p:spPr>
          <a:xfrm>
            <a:off x="-23444" y="2690813"/>
            <a:ext cx="6300788" cy="4167186"/>
          </a:xfrm>
          <a:prstGeom prst="rtTriangle">
            <a:avLst/>
          </a:prstGeom>
          <a:solidFill>
            <a:srgbClr val="0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907ABB5E-C3F9-4A74-B4F9-34B587967668}"/>
              </a:ext>
            </a:extLst>
          </p:cNvPr>
          <p:cNvSpPr/>
          <p:nvPr/>
        </p:nvSpPr>
        <p:spPr>
          <a:xfrm rot="5400000">
            <a:off x="-27751" y="2788889"/>
            <a:ext cx="2628627" cy="2581320"/>
          </a:xfrm>
          <a:prstGeom prst="parallelogram">
            <a:avLst>
              <a:gd name="adj" fmla="val 68345"/>
            </a:avLst>
          </a:prstGeom>
          <a:gradFill>
            <a:gsLst>
              <a:gs pos="19000">
                <a:srgbClr val="002E50">
                  <a:alpha val="0"/>
                </a:srgbClr>
              </a:gs>
              <a:gs pos="100000">
                <a:srgbClr val="0070C0"/>
              </a:gs>
            </a:gsLst>
            <a:lin ang="8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702C46FB-B3CC-47BD-A36E-D3239A34E5FE}"/>
              </a:ext>
            </a:extLst>
          </p:cNvPr>
          <p:cNvSpPr/>
          <p:nvPr/>
        </p:nvSpPr>
        <p:spPr>
          <a:xfrm rot="5400000">
            <a:off x="124837" y="3831483"/>
            <a:ext cx="2628900" cy="2841844"/>
          </a:xfrm>
          <a:prstGeom prst="parallelogram">
            <a:avLst>
              <a:gd name="adj" fmla="val 71040"/>
            </a:avLst>
          </a:prstGeom>
          <a:gradFill>
            <a:gsLst>
              <a:gs pos="19000">
                <a:srgbClr val="002E50">
                  <a:alpha val="0"/>
                </a:srgbClr>
              </a:gs>
              <a:gs pos="100000">
                <a:srgbClr val="0070C0"/>
              </a:gs>
            </a:gsLst>
            <a:lin ang="8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D29FD53-0864-4360-9606-5DA4F5221809}"/>
              </a:ext>
            </a:extLst>
          </p:cNvPr>
          <p:cNvSpPr/>
          <p:nvPr/>
        </p:nvSpPr>
        <p:spPr>
          <a:xfrm rot="5400000">
            <a:off x="-151446" y="561509"/>
            <a:ext cx="2431701" cy="2147583"/>
          </a:xfrm>
          <a:prstGeom prst="parallelogram">
            <a:avLst>
              <a:gd name="adj" fmla="val 65809"/>
            </a:avLst>
          </a:prstGeom>
          <a:solidFill>
            <a:srgbClr val="19C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323C98B-0C5F-41B4-845F-224D07D999B9}"/>
              </a:ext>
            </a:extLst>
          </p:cNvPr>
          <p:cNvSpPr/>
          <p:nvPr/>
        </p:nvSpPr>
        <p:spPr>
          <a:xfrm rot="5400000">
            <a:off x="9743409" y="762263"/>
            <a:ext cx="2558644" cy="2374082"/>
          </a:xfrm>
          <a:prstGeom prst="parallelogram">
            <a:avLst>
              <a:gd name="adj" fmla="val 65809"/>
            </a:avLst>
          </a:prstGeom>
          <a:solidFill>
            <a:srgbClr val="19C0E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CE0BE38-5B0F-45EB-ADE2-C2E60EB4604D}"/>
              </a:ext>
            </a:extLst>
          </p:cNvPr>
          <p:cNvSpPr/>
          <p:nvPr/>
        </p:nvSpPr>
        <p:spPr>
          <a:xfrm rot="16200000" flipV="1">
            <a:off x="-329016" y="2862764"/>
            <a:ext cx="1724786" cy="1074179"/>
          </a:xfrm>
          <a:prstGeom prst="parallelogram">
            <a:avLst>
              <a:gd name="adj" fmla="val 65809"/>
            </a:avLst>
          </a:prstGeom>
          <a:gradFill>
            <a:gsLst>
              <a:gs pos="0">
                <a:srgbClr val="002E50"/>
              </a:gs>
              <a:gs pos="61000">
                <a:srgbClr val="0070C0"/>
              </a:gs>
            </a:gsLst>
            <a:lin ang="8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00" dirty="0" smtClean="0"/>
              <a:t>00</a:t>
            </a:r>
            <a:endParaRPr lang="en-US" sz="90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13B57105-2B57-41EA-AD98-F46CE114B883}"/>
              </a:ext>
            </a:extLst>
          </p:cNvPr>
          <p:cNvSpPr/>
          <p:nvPr/>
        </p:nvSpPr>
        <p:spPr>
          <a:xfrm rot="5400000">
            <a:off x="-434555" y="2046286"/>
            <a:ext cx="1935482" cy="1073793"/>
          </a:xfrm>
          <a:prstGeom prst="parallelogram">
            <a:avLst>
              <a:gd name="adj" fmla="val 65809"/>
            </a:avLst>
          </a:prstGeom>
          <a:solidFill>
            <a:srgbClr val="19C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DCA4D8A-565A-476E-86BE-F694DD65B16A}"/>
              </a:ext>
            </a:extLst>
          </p:cNvPr>
          <p:cNvSpPr/>
          <p:nvPr/>
        </p:nvSpPr>
        <p:spPr>
          <a:xfrm rot="16200000" flipV="1">
            <a:off x="-314948" y="4913690"/>
            <a:ext cx="1724786" cy="1074179"/>
          </a:xfrm>
          <a:prstGeom prst="parallelogram">
            <a:avLst>
              <a:gd name="adj" fmla="val 65809"/>
            </a:avLst>
          </a:prstGeom>
          <a:gradFill>
            <a:gsLst>
              <a:gs pos="0">
                <a:srgbClr val="002E50"/>
              </a:gs>
              <a:gs pos="61000">
                <a:srgbClr val="0070C0"/>
              </a:gs>
            </a:gsLst>
            <a:lin ang="8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FFA183B-0EE5-47CD-AD1D-841DF1FE3BBC}"/>
              </a:ext>
            </a:extLst>
          </p:cNvPr>
          <p:cNvSpPr/>
          <p:nvPr/>
        </p:nvSpPr>
        <p:spPr>
          <a:xfrm rot="5400000">
            <a:off x="-434557" y="4097213"/>
            <a:ext cx="1935482" cy="1073793"/>
          </a:xfrm>
          <a:prstGeom prst="parallelogram">
            <a:avLst>
              <a:gd name="adj" fmla="val 65809"/>
            </a:avLst>
          </a:prstGeom>
          <a:solidFill>
            <a:srgbClr val="19C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4981DBD-1AA6-47DC-8512-77C4D5563099}"/>
              </a:ext>
            </a:extLst>
          </p:cNvPr>
          <p:cNvSpPr/>
          <p:nvPr/>
        </p:nvSpPr>
        <p:spPr>
          <a:xfrm flipH="1" flipV="1">
            <a:off x="8814709" y="1"/>
            <a:ext cx="3386671" cy="2239861"/>
          </a:xfrm>
          <a:prstGeom prst="rtTriangle">
            <a:avLst/>
          </a:prstGeom>
          <a:solidFill>
            <a:srgbClr val="0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Freeform: Shape 23">
            <a:extLst>
              <a:ext uri="{FF2B5EF4-FFF2-40B4-BE49-F238E27FC236}">
                <a16:creationId xmlns:a16="http://schemas.microsoft.com/office/drawing/2014/main" id="{77C8DC0D-9567-475E-8F24-FB1ACE20B9FB}"/>
              </a:ext>
            </a:extLst>
          </p:cNvPr>
          <p:cNvSpPr/>
          <p:nvPr/>
        </p:nvSpPr>
        <p:spPr>
          <a:xfrm flipH="1" flipV="1">
            <a:off x="7299240" y="1597"/>
            <a:ext cx="4882393" cy="275240"/>
          </a:xfrm>
          <a:custGeom>
            <a:avLst/>
            <a:gdLst>
              <a:gd name="connsiteX0" fmla="*/ 0 w 7004807"/>
              <a:gd name="connsiteY0" fmla="*/ 0 h 486561"/>
              <a:gd name="connsiteX1" fmla="*/ 6518246 w 7004807"/>
              <a:gd name="connsiteY1" fmla="*/ 0 h 486561"/>
              <a:gd name="connsiteX2" fmla="*/ 7004807 w 7004807"/>
              <a:gd name="connsiteY2" fmla="*/ 486561 h 486561"/>
              <a:gd name="connsiteX3" fmla="*/ 8389 w 7004807"/>
              <a:gd name="connsiteY3" fmla="*/ 486561 h 486561"/>
              <a:gd name="connsiteX4" fmla="*/ 0 w 7004807"/>
              <a:gd name="connsiteY4" fmla="*/ 0 h 48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07" h="486561">
                <a:moveTo>
                  <a:pt x="0" y="0"/>
                </a:moveTo>
                <a:lnTo>
                  <a:pt x="6518246" y="0"/>
                </a:lnTo>
                <a:lnTo>
                  <a:pt x="7004807" y="486561"/>
                </a:lnTo>
                <a:lnTo>
                  <a:pt x="8389" y="486561"/>
                </a:lnTo>
                <a:lnTo>
                  <a:pt x="0" y="0"/>
                </a:lnTo>
                <a:close/>
              </a:path>
            </a:pathLst>
          </a:custGeom>
          <a:solidFill>
            <a:srgbClr val="19C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462C54-1B18-4021-85F2-9ED369911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85" y="576780"/>
            <a:ext cx="868596" cy="6815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4071ED-0892-43E7-8917-F74835FD9C50}"/>
              </a:ext>
            </a:extLst>
          </p:cNvPr>
          <p:cNvSpPr txBox="1"/>
          <p:nvPr/>
        </p:nvSpPr>
        <p:spPr>
          <a:xfrm>
            <a:off x="2942604" y="1880071"/>
            <a:ext cx="6299398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ln w="15875">
                  <a:noFill/>
                </a:ln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25400" algn="ctr" rotWithShape="0">
                    <a:prstClr val="black"/>
                  </a:outerShdw>
                </a:effectLst>
                <a:cs typeface="B Titr" panose="00000700000000000000" pitchFamily="2" charset="-78"/>
              </a:rPr>
              <a:t>درس اول</a:t>
            </a:r>
          </a:p>
        </p:txBody>
      </p: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994B53E9-E081-4341-AA2E-38CDF5EFC7E8}"/>
              </a:ext>
            </a:extLst>
          </p:cNvPr>
          <p:cNvSpPr/>
          <p:nvPr/>
        </p:nvSpPr>
        <p:spPr>
          <a:xfrm>
            <a:off x="-3696" y="6384023"/>
            <a:ext cx="7004807" cy="486561"/>
          </a:xfrm>
          <a:custGeom>
            <a:avLst/>
            <a:gdLst>
              <a:gd name="connsiteX0" fmla="*/ 0 w 7004807"/>
              <a:gd name="connsiteY0" fmla="*/ 0 h 486561"/>
              <a:gd name="connsiteX1" fmla="*/ 6518246 w 7004807"/>
              <a:gd name="connsiteY1" fmla="*/ 0 h 486561"/>
              <a:gd name="connsiteX2" fmla="*/ 7004807 w 7004807"/>
              <a:gd name="connsiteY2" fmla="*/ 486561 h 486561"/>
              <a:gd name="connsiteX3" fmla="*/ 8389 w 7004807"/>
              <a:gd name="connsiteY3" fmla="*/ 486561 h 486561"/>
              <a:gd name="connsiteX4" fmla="*/ 0 w 7004807"/>
              <a:gd name="connsiteY4" fmla="*/ 0 h 48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07" h="486561">
                <a:moveTo>
                  <a:pt x="0" y="0"/>
                </a:moveTo>
                <a:lnTo>
                  <a:pt x="6518246" y="0"/>
                </a:lnTo>
                <a:lnTo>
                  <a:pt x="7004807" y="486561"/>
                </a:lnTo>
                <a:lnTo>
                  <a:pt x="8389" y="486561"/>
                </a:lnTo>
                <a:lnTo>
                  <a:pt x="0" y="0"/>
                </a:lnTo>
                <a:close/>
              </a:path>
            </a:pathLst>
          </a:custGeom>
          <a:solidFill>
            <a:srgbClr val="19C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45120" y="2872363"/>
            <a:ext cx="61269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a-IR" sz="6600" b="1" dirty="0" smtClean="0">
                <a:ln w="15875">
                  <a:noFill/>
                </a:ln>
                <a:solidFill>
                  <a:srgbClr val="C00000"/>
                </a:solidFill>
                <a:effectLst>
                  <a:glow rad="63500">
                    <a:prstClr val="white"/>
                  </a:glow>
                  <a:outerShdw blurRad="25400" algn="ctr" rotWithShape="0">
                    <a:prstClr val="black"/>
                  </a:outerShdw>
                </a:effectLst>
                <a:cs typeface="B Titr" panose="00000700000000000000" pitchFamily="2" charset="-78"/>
              </a:rPr>
              <a:t>اصل پوشش و حجاب</a:t>
            </a:r>
            <a:endParaRPr lang="en-US" sz="6600" b="1" dirty="0">
              <a:ln w="15875">
                <a:noFill/>
              </a:ln>
              <a:solidFill>
                <a:srgbClr val="C00000"/>
              </a:solidFill>
              <a:effectLst>
                <a:glow rad="63500">
                  <a:prstClr val="white"/>
                </a:glow>
                <a:outerShdw blurRad="25400" algn="ctr" rotWithShape="0">
                  <a:prstClr val="black"/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45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8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51108" r="45565" b="31150"/>
          <a:stretch/>
        </p:blipFill>
        <p:spPr>
          <a:xfrm rot="1918127">
            <a:off x="3485541" y="3342514"/>
            <a:ext cx="754743" cy="638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51108" r="45565" b="31150"/>
          <a:stretch/>
        </p:blipFill>
        <p:spPr>
          <a:xfrm rot="19681873" flipH="1">
            <a:off x="7947928" y="3342514"/>
            <a:ext cx="754743" cy="638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9106" y="3191140"/>
            <a:ext cx="35958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5400" dirty="0">
                <a:solidFill>
                  <a:schemeClr val="bg1"/>
                </a:solidFill>
                <a:cs typeface="B Titr" panose="00000700000000000000" pitchFamily="2" charset="-78"/>
              </a:rPr>
              <a:t>همگی موافقیم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7326" y="2272289"/>
            <a:ext cx="2079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4400" dirty="0" smtClean="0">
                <a:solidFill>
                  <a:srgbClr val="FFFF00"/>
                </a:solidFill>
                <a:latin typeface="Lalezar" panose="00000500000000000000" pitchFamily="50" charset="-78"/>
                <a:cs typeface="B Titr" panose="00000700000000000000" pitchFamily="2" charset="-78"/>
              </a:rPr>
              <a:t>بخش اول</a:t>
            </a:r>
            <a:endParaRPr lang="fa-IR" sz="4400" dirty="0">
              <a:solidFill>
                <a:srgbClr val="FFFF00"/>
              </a:solidFill>
              <a:latin typeface="Lalezar" panose="00000500000000000000" pitchFamily="50" charset="-78"/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" y="4281926"/>
            <a:ext cx="12192000" cy="2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62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72530" y="4027400"/>
            <a:ext cx="6977576" cy="1914727"/>
          </a:xfrm>
          <a:prstGeom prst="roundRect">
            <a:avLst/>
          </a:prstGeom>
          <a:solidFill>
            <a:schemeClr val="bg1">
              <a:lumMod val="95000"/>
              <a:alpha val="68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fa-IR" sz="2800" dirty="0" smtClean="0">
                <a:ln w="0"/>
                <a:solidFill>
                  <a:srgbClr val="C00000"/>
                </a:solidFill>
                <a:latin typeface="Lalezar" panose="00000500000000000000" pitchFamily="50" charset="-78"/>
                <a:ea typeface="Calibri" panose="020F0502020204030204" pitchFamily="34" charset="0"/>
                <a:cs typeface="B Titr" panose="00000700000000000000" pitchFamily="2" charset="-78"/>
              </a:rPr>
              <a:t>اظهار نظر بدحجاب‌ها: </a:t>
            </a:r>
          </a:p>
          <a:p>
            <a:pPr algn="r" rtl="1"/>
            <a:r>
              <a:rPr lang="fa-IR" sz="2400" dirty="0" smtClean="0">
                <a:ln w="0"/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«خود  </a:t>
            </a:r>
            <a:r>
              <a:rPr lang="fa-IR" sz="2400" dirty="0">
                <a:ln w="0"/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مفهوم  پوشش  و  لباس  رو  که  من  باهاش  مشکلی  ندارم،  اتفاقاً  خیلی  هم  ارزشمند می‌دونمش</a:t>
            </a:r>
            <a:r>
              <a:rPr lang="fa-IR" sz="2400" dirty="0" smtClean="0">
                <a:ln w="0"/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. </a:t>
            </a:r>
            <a:r>
              <a:rPr lang="fa-IR" sz="2400" dirty="0">
                <a:ln w="0"/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اصلاً مرز انسان و حیوانه. همه دنیا هم قبولش دارن</a:t>
            </a:r>
            <a:r>
              <a:rPr lang="fa-IR" sz="2400" dirty="0" smtClean="0">
                <a:ln w="0"/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.»</a:t>
            </a:r>
            <a:endParaRPr lang="fa-IR" sz="160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1155" y="544467"/>
            <a:ext cx="4048428" cy="552011"/>
          </a:xfrm>
          <a:prstGeom prst="rect">
            <a:avLst/>
          </a:prstGeom>
          <a:effectLst>
            <a:glow rad="355600">
              <a:srgbClr val="00B0F0"/>
            </a:glow>
          </a:effectLst>
        </p:spPr>
        <p:txBody>
          <a:bodyPr wrap="square">
            <a:spAutoFit/>
          </a:bodyPr>
          <a:lstStyle/>
          <a:p>
            <a:pPr algn="ctr" rtl="1"/>
            <a:r>
              <a:rPr lang="fa-IR" sz="2987" dirty="0">
                <a:latin typeface="Lalezar" panose="00000500000000000000" pitchFamily="50" charset="-78"/>
                <a:cs typeface="B Titr" panose="00000700000000000000" pitchFamily="2" charset="-78"/>
              </a:rPr>
              <a:t>اصل پوشش برای انسان‌ها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96539" y="1051967"/>
            <a:ext cx="5404452" cy="923330"/>
            <a:chOff x="1896539" y="1051967"/>
            <a:chExt cx="5404452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4071ED-0892-43E7-8917-F74835FD9C50}"/>
                </a:ext>
              </a:extLst>
            </p:cNvPr>
            <p:cNvSpPr txBox="1"/>
            <p:nvPr/>
          </p:nvSpPr>
          <p:spPr>
            <a:xfrm>
              <a:off x="1896539" y="1051967"/>
              <a:ext cx="5404452" cy="92333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dirty="0" smtClean="0">
                  <a:ln w="15875">
                    <a:noFill/>
                  </a:ln>
                  <a:solidFill>
                    <a:srgbClr val="C00000"/>
                  </a:solidFill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همگی موافقیم</a:t>
              </a:r>
              <a:endParaRPr lang="en-US" sz="5400" b="1" dirty="0">
                <a:ln w="15875"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  <a:outerShdw blurRad="25400" algn="ctr" rotWithShape="0">
                    <a:prstClr val="black"/>
                  </a:outerShdw>
                </a:effectLst>
                <a:cs typeface="B Titr" panose="00000700000000000000" pitchFamily="2" charset="-78"/>
              </a:endParaRPr>
            </a:p>
          </p:txBody>
        </p:sp>
        <p:sp>
          <p:nvSpPr>
            <p:cNvPr id="6" name="Freeform 98"/>
            <p:cNvSpPr>
              <a:spLocks noEditPoints="1"/>
            </p:cNvSpPr>
            <p:nvPr/>
          </p:nvSpPr>
          <p:spPr bwMode="auto">
            <a:xfrm>
              <a:off x="6311308" y="1191652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  <p:sp>
          <p:nvSpPr>
            <p:cNvPr id="7" name="Freeform 98"/>
            <p:cNvSpPr>
              <a:spLocks noEditPoints="1"/>
            </p:cNvSpPr>
            <p:nvPr/>
          </p:nvSpPr>
          <p:spPr bwMode="auto">
            <a:xfrm rot="10800000">
              <a:off x="2576403" y="1666435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</p:grpSp>
      <p:sp>
        <p:nvSpPr>
          <p:cNvPr id="2" name="Pentagon 1"/>
          <p:cNvSpPr/>
          <p:nvPr/>
        </p:nvSpPr>
        <p:spPr>
          <a:xfrm flipH="1">
            <a:off x="10245896" y="5628597"/>
            <a:ext cx="1946104" cy="627060"/>
          </a:xfrm>
          <a:prstGeom prst="homePlate">
            <a:avLst/>
          </a:prstGeom>
          <a:solidFill>
            <a:schemeClr val="bg1">
              <a:alpha val="68000"/>
            </a:schemeClr>
          </a:solidFill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1</a:t>
            </a:r>
            <a:endParaRPr lang="fa-IR" sz="2400" b="1" dirty="0">
              <a:solidFill>
                <a:srgbClr val="C0000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2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88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9252" y="1783465"/>
            <a:ext cx="48030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ln w="0"/>
                <a:solidFill>
                  <a:srgbClr val="C000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حتی اظهار </a:t>
            </a:r>
            <a:r>
              <a:rPr lang="fa-IR" sz="2400" dirty="0">
                <a:ln w="0"/>
                <a:solidFill>
                  <a:srgbClr val="C000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نظر </a:t>
            </a:r>
            <a:r>
              <a:rPr lang="fa-IR" sz="2400" dirty="0" smtClean="0">
                <a:ln w="0"/>
                <a:solidFill>
                  <a:srgbClr val="C000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 بدحجاب‌ها: </a:t>
            </a:r>
            <a:endParaRPr lang="fa-IR" sz="2400" dirty="0">
              <a:ln w="0"/>
              <a:solidFill>
                <a:srgbClr val="C00000"/>
              </a:solidFill>
              <a:latin typeface="IRANSans Medium" panose="020B0506030804020204" pitchFamily="34" charset="-78"/>
              <a:ea typeface="Calibri" panose="020F0502020204030204" pitchFamily="34" charset="0"/>
              <a:cs typeface="IRANSans Medium" panose="020B0506030804020204" pitchFamily="34" charset="-78"/>
            </a:endParaRPr>
          </a:p>
          <a:p>
            <a:pPr algn="ctr" rtl="1"/>
            <a:endParaRPr lang="fa-IR" sz="2400" b="1" dirty="0" smtClean="0">
              <a:solidFill>
                <a:sysClr val="windowText" lastClr="000000"/>
              </a:solidFill>
              <a:latin typeface="Aviny" panose="020B0506030804020204" pitchFamily="34" charset="-78"/>
              <a:ea typeface="Calibri" panose="020F0502020204030204" pitchFamily="34" charset="0"/>
              <a:cs typeface="Entezar     &lt;---------" panose="000007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ysClr val="windowText" lastClr="0000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«</a:t>
            </a:r>
            <a:r>
              <a:rPr lang="fa-IR" sz="2400" b="1" dirty="0">
                <a:solidFill>
                  <a:sysClr val="windowText" lastClr="0000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من البته فکر می‌کنم که پوشش و لباس هم لازمه، هم معقوله و هم اینکه همه جای دنیا هم هست. توی همه فرهنگ‌ها هم هستش چه هند و چین و خاور دور تا فرهنگ‌های اروپایی، تازه  زن‌ها از  مردها  پوشیده‌تر  بودن</a:t>
            </a:r>
            <a:r>
              <a:rPr lang="fa-IR" sz="2400" b="1" dirty="0" smtClean="0">
                <a:solidFill>
                  <a:sysClr val="windowText" lastClr="0000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»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endParaRPr lang="fa-IR" sz="2400" b="1" dirty="0">
              <a:solidFill>
                <a:sysClr val="windowText" lastClr="000000"/>
              </a:solidFill>
              <a:latin typeface="IRANSans Medium" panose="020B0506030804020204" pitchFamily="34" charset="-78"/>
              <a:ea typeface="Calibri" panose="020F0502020204030204" pitchFamily="34" charset="0"/>
              <a:cs typeface="IRANSans Medium" panose="020B0506030804020204" pitchFamily="34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ysClr val="windowText" lastClr="0000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«</a:t>
            </a:r>
            <a:r>
              <a:rPr lang="fa-IR" sz="2400" b="1" dirty="0">
                <a:solidFill>
                  <a:sysClr val="windowText" lastClr="0000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من خودم حجاب رو قبول دارم و پوشیده‌تر بودن زن‌ها رو هم از نظر منطقی می پذیرم»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5550" y="3060254"/>
            <a:ext cx="1946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latin typeface="Lalezar" panose="00000500000000000000" pitchFamily="50" charset="-78"/>
                <a:cs typeface="A EntezareZohoor B4" panose="00000700000000000000" pitchFamily="2" charset="-78"/>
              </a:rPr>
              <a:t>اصل پوشش  برای انسان‌ها</a:t>
            </a:r>
            <a:endParaRPr lang="fa-IR" dirty="0">
              <a:solidFill>
                <a:schemeClr val="bg1"/>
              </a:solidFill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06039" y="338783"/>
            <a:ext cx="5404452" cy="923330"/>
            <a:chOff x="1706039" y="338783"/>
            <a:chExt cx="5404452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4071ED-0892-43E7-8917-F74835FD9C50}"/>
                </a:ext>
              </a:extLst>
            </p:cNvPr>
            <p:cNvSpPr txBox="1"/>
            <p:nvPr/>
          </p:nvSpPr>
          <p:spPr>
            <a:xfrm>
              <a:off x="1706039" y="338783"/>
              <a:ext cx="5404452" cy="92333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dirty="0" smtClean="0">
                  <a:ln w="15875">
                    <a:noFill/>
                  </a:ln>
                  <a:solidFill>
                    <a:srgbClr val="C00000"/>
                  </a:solidFill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همگی موافقیم</a:t>
              </a:r>
              <a:endParaRPr lang="en-US" sz="5400" b="1" dirty="0">
                <a:ln w="15875"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  <a:outerShdw blurRad="25400" algn="ctr" rotWithShape="0">
                    <a:prstClr val="black"/>
                  </a:outerShdw>
                </a:effectLst>
                <a:cs typeface="B Titr" panose="00000700000000000000" pitchFamily="2" charset="-78"/>
              </a:endParaRPr>
            </a:p>
          </p:txBody>
        </p:sp>
        <p:sp>
          <p:nvSpPr>
            <p:cNvPr id="7" name="Freeform 98"/>
            <p:cNvSpPr>
              <a:spLocks noEditPoints="1"/>
            </p:cNvSpPr>
            <p:nvPr/>
          </p:nvSpPr>
          <p:spPr bwMode="auto">
            <a:xfrm>
              <a:off x="6120808" y="478468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  <p:sp>
          <p:nvSpPr>
            <p:cNvPr id="8" name="Freeform 98"/>
            <p:cNvSpPr>
              <a:spLocks noEditPoints="1"/>
            </p:cNvSpPr>
            <p:nvPr/>
          </p:nvSpPr>
          <p:spPr bwMode="auto">
            <a:xfrm rot="10800000">
              <a:off x="2385903" y="953251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</p:grpSp>
      <p:sp>
        <p:nvSpPr>
          <p:cNvPr id="9" name="Pentagon 8"/>
          <p:cNvSpPr/>
          <p:nvPr/>
        </p:nvSpPr>
        <p:spPr>
          <a:xfrm flipH="1">
            <a:off x="10245896" y="5628597"/>
            <a:ext cx="1946104" cy="627060"/>
          </a:xfrm>
          <a:prstGeom prst="homePlate">
            <a:avLst/>
          </a:prstGeom>
          <a:solidFill>
            <a:schemeClr val="bg1">
              <a:alpha val="68000"/>
            </a:schemeClr>
          </a:solidFill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2</a:t>
            </a:r>
            <a:endParaRPr lang="fa-IR" sz="2400" b="1" dirty="0">
              <a:solidFill>
                <a:srgbClr val="C0000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6327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5513"/>
            <a:ext cx="12192000" cy="3368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6067" y="2272289"/>
            <a:ext cx="21419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4400" dirty="0" smtClean="0">
                <a:latin typeface="Lalezar" panose="00000500000000000000" pitchFamily="50" charset="-78"/>
                <a:cs typeface="B Titr" panose="00000700000000000000" pitchFamily="2" charset="-78"/>
              </a:rPr>
              <a:t>بخش دوم</a:t>
            </a:r>
            <a:endParaRPr lang="fa-IR" sz="4400" dirty="0">
              <a:latin typeface="Lalezar" panose="00000500000000000000" pitchFamily="50" charset="-78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5598" y="3191140"/>
            <a:ext cx="3980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حجاب در ادیان</a:t>
            </a:r>
            <a:endParaRPr lang="fa-IR" sz="5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51108" r="45565" b="31150"/>
          <a:stretch/>
        </p:blipFill>
        <p:spPr>
          <a:xfrm rot="1918127">
            <a:off x="3598083" y="3342513"/>
            <a:ext cx="754743" cy="638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51108" r="45565" b="31150"/>
          <a:stretch/>
        </p:blipFill>
        <p:spPr>
          <a:xfrm rot="19681873" flipH="1">
            <a:off x="8271488" y="3342514"/>
            <a:ext cx="754743" cy="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0" y="0"/>
            <a:ext cx="12192000" cy="7307575"/>
          </a:xfrm>
          <a:prstGeom prst="rect">
            <a:avLst/>
          </a:prstGeom>
        </p:spPr>
      </p:pic>
      <p:sp>
        <p:nvSpPr>
          <p:cNvPr id="16" name="AutoShape 2" descr="E:\6= %D9%BE%D8%B1%D9%88%DA%98%D9%87%E2%80%8C%D9%87%D8%A7\7= %D9%BE%D8%B1%D9%88%DA%98%D9%87 %D9%86%D9%85%D8%A7%DB%8C%D8%B4%DA%AF%D8%A7%D9%87 %D8%AD%D8%AC%D8%A7%D8%A8\MTY3Mjg1MTM0NTk5Mzk4NTk5.webp"/>
          <p:cNvSpPr>
            <a:spLocks noChangeAspect="1" noChangeArrowheads="1"/>
          </p:cNvSpPr>
          <p:nvPr/>
        </p:nvSpPr>
        <p:spPr bwMode="auto">
          <a:xfrm>
            <a:off x="3747385" y="-65369"/>
            <a:ext cx="137921" cy="1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376" tIns="20688" rIns="41376" bIns="20688" numCol="1" anchor="t" anchorCtr="0" compatLnSpc="1">
            <a:prstTxWarp prst="textNoShape">
              <a:avLst/>
            </a:prstTxWarp>
          </a:bodyPr>
          <a:lstStyle/>
          <a:p>
            <a:endParaRPr lang="fa-IR" sz="815"/>
          </a:p>
        </p:txBody>
      </p:sp>
      <p:sp>
        <p:nvSpPr>
          <p:cNvPr id="5" name="Rectangle 4"/>
          <p:cNvSpPr/>
          <p:nvPr/>
        </p:nvSpPr>
        <p:spPr>
          <a:xfrm>
            <a:off x="1237660" y="3273954"/>
            <a:ext cx="9594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rtl="1">
              <a:buFont typeface="Wingdings" panose="05000000000000000000" pitchFamily="2" charset="2"/>
              <a:buChar char="q"/>
            </a:pPr>
            <a:endParaRPr lang="fa-IR" sz="2800" dirty="0" smtClean="0">
              <a:solidFill>
                <a:schemeClr val="bg1"/>
              </a:solidFill>
              <a:latin typeface="IRANSans Medium" panose="020B0506030804020204" pitchFamily="34" charset="-78"/>
              <a:ea typeface="A Ordibehesht shablon" panose="02000503000000020002" pitchFamily="2" charset="-78"/>
              <a:cs typeface="IRANSans Medium" panose="020B0506030804020204" pitchFamily="34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062" y="-856067"/>
            <a:ext cx="4393445" cy="3103232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10245896" y="5628597"/>
            <a:ext cx="1946104" cy="627060"/>
          </a:xfrm>
          <a:prstGeom prst="homePlate">
            <a:avLst/>
          </a:prstGeom>
          <a:solidFill>
            <a:schemeClr val="bg1">
              <a:alpha val="68000"/>
            </a:schemeClr>
          </a:solidFill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3</a:t>
            </a:r>
            <a:endParaRPr lang="fa-IR" sz="2400" b="1" dirty="0">
              <a:solidFill>
                <a:srgbClr val="C0000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1160" y="3606800"/>
            <a:ext cx="8335340" cy="1993428"/>
          </a:xfrm>
          <a:prstGeom prst="roundRect">
            <a:avLst/>
          </a:prstGeom>
          <a:solidFill>
            <a:schemeClr val="bg1">
              <a:lumMod val="95000"/>
              <a:alpha val="68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ctr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chemeClr val="tx1"/>
                </a:solidFill>
                <a:latin typeface="IRANSans Medium" panose="020B0506030804020204" pitchFamily="34" charset="-78"/>
                <a:ea typeface="A Ordibehesht shablon" panose="02000503000000020002" pitchFamily="2" charset="-78"/>
                <a:cs typeface="IRANSans Medium" panose="020B0506030804020204" pitchFamily="34" charset="-78"/>
              </a:rPr>
              <a:t>در آیین زرتشت برای سلب کردن آزادی از دیگران و تهییج نکردن شهوت دیگران پوشش و حجاب را رعایت می‌کردند</a:t>
            </a:r>
            <a:r>
              <a:rPr lang="fa-IR" sz="2400" dirty="0" smtClean="0">
                <a:solidFill>
                  <a:schemeClr val="tx1"/>
                </a:solidFill>
                <a:latin typeface="IRANSans Medium" panose="020B0506030804020204" pitchFamily="34" charset="-78"/>
                <a:ea typeface="A Ordibehesht shablon" panose="02000503000000020002" pitchFamily="2" charset="-78"/>
                <a:cs typeface="IRANSans Medium" panose="020B0506030804020204" pitchFamily="34" charset="-78"/>
              </a:rPr>
              <a:t>.</a:t>
            </a:r>
            <a:endParaRPr lang="fa-IR" sz="2400" dirty="0">
              <a:solidFill>
                <a:schemeClr val="tx1"/>
              </a:solidFill>
              <a:latin typeface="IRANSans Medium" panose="020B0506030804020204" pitchFamily="34" charset="-78"/>
              <a:ea typeface="A Ordibehesht shablon" panose="02000503000000020002" pitchFamily="2" charset="-78"/>
              <a:cs typeface="IRANSans Medium" panose="020B0506030804020204" pitchFamily="34" charset="-78"/>
            </a:endParaRPr>
          </a:p>
          <a:p>
            <a:pPr marL="457200" indent="-457200" algn="ctr" rtl="1"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chemeClr val="tx1"/>
                </a:solidFill>
                <a:latin typeface="IRANSans Medium" panose="020B0506030804020204" pitchFamily="34" charset="-78"/>
                <a:ea typeface="A Ordibehesht shablon" panose="02000503000000020002" pitchFamily="2" charset="-78"/>
                <a:cs typeface="IRANSans Medium" panose="020B0506030804020204" pitchFamily="34" charset="-78"/>
              </a:rPr>
              <a:t>آشور زرتشت با‌ تقریر‌ و تنفیذ خود، بر حدود‌ و کیفیت‌ عفاف و حجاب رایـج آن دوران و نیز درونی شدن آن صحه می‌گذاشت.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6018" y="389607"/>
            <a:ext cx="6383051" cy="923330"/>
            <a:chOff x="596018" y="389607"/>
            <a:chExt cx="6383051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4071ED-0892-43E7-8917-F74835FD9C50}"/>
                </a:ext>
              </a:extLst>
            </p:cNvPr>
            <p:cNvSpPr txBox="1"/>
            <p:nvPr/>
          </p:nvSpPr>
          <p:spPr>
            <a:xfrm>
              <a:off x="750285" y="389607"/>
              <a:ext cx="6132120" cy="92333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dirty="0">
                  <a:ln w="15875">
                    <a:noFill/>
                  </a:ln>
                  <a:solidFill>
                    <a:srgbClr val="C00000"/>
                  </a:solidFill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حجاب در آئین زردتشت</a:t>
              </a:r>
            </a:p>
          </p:txBody>
        </p:sp>
        <p:sp>
          <p:nvSpPr>
            <p:cNvPr id="10" name="Freeform 98"/>
            <p:cNvSpPr>
              <a:spLocks noEditPoints="1"/>
            </p:cNvSpPr>
            <p:nvPr/>
          </p:nvSpPr>
          <p:spPr bwMode="auto">
            <a:xfrm>
              <a:off x="6723926" y="439558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  <p:sp>
          <p:nvSpPr>
            <p:cNvPr id="11" name="Freeform 98"/>
            <p:cNvSpPr>
              <a:spLocks noEditPoints="1"/>
            </p:cNvSpPr>
            <p:nvPr/>
          </p:nvSpPr>
          <p:spPr bwMode="auto">
            <a:xfrm rot="10800000">
              <a:off x="596018" y="953251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0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6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559505" y="-3080088"/>
            <a:ext cx="13751505" cy="10634487"/>
            <a:chOff x="-1559505" y="-3085214"/>
            <a:chExt cx="13751505" cy="106344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840" y="4018957"/>
              <a:ext cx="4998095" cy="35303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7387">
              <a:off x="-1559505" y="-3085214"/>
              <a:ext cx="6118079" cy="432139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590315" y="611406"/>
            <a:ext cx="5561739" cy="923330"/>
            <a:chOff x="6590315" y="611406"/>
            <a:chExt cx="5561739" cy="923330"/>
          </a:xfrm>
        </p:grpSpPr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1758308" y="656304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 sz="815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 rot="10800000">
              <a:off x="6590315" y="1299978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 sz="815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4071ED-0892-43E7-8917-F74835FD9C50}"/>
                </a:ext>
              </a:extLst>
            </p:cNvPr>
            <p:cNvSpPr txBox="1"/>
            <p:nvPr/>
          </p:nvSpPr>
          <p:spPr>
            <a:xfrm>
              <a:off x="6616425" y="611406"/>
              <a:ext cx="5535629" cy="92333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dirty="0">
                  <a:ln w="15875">
                    <a:noFill/>
                  </a:ln>
                  <a:solidFill>
                    <a:srgbClr val="C00000"/>
                  </a:solidFill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حجاب </a:t>
              </a:r>
              <a:r>
                <a:rPr lang="fa-IR" sz="5400" b="1" dirty="0" smtClean="0">
                  <a:ln w="15875">
                    <a:noFill/>
                  </a:ln>
                  <a:solidFill>
                    <a:srgbClr val="C00000"/>
                  </a:solidFill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درآئین یهود</a:t>
              </a:r>
              <a:endParaRPr lang="fa-IR" sz="5400" b="1" dirty="0">
                <a:ln w="15875">
                  <a:noFill/>
                </a:ln>
                <a:solidFill>
                  <a:srgbClr val="C00000"/>
                </a:solidFill>
                <a:effectLst>
                  <a:glow rad="63500">
                    <a:schemeClr val="bg1"/>
                  </a:glow>
                  <a:outerShdw blurRad="25400" algn="ctr" rotWithShape="0">
                    <a:prstClr val="black"/>
                  </a:outerShdw>
                </a:effectLst>
                <a:cs typeface="B Titr" panose="00000700000000000000" pitchFamily="2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1266" y="1009364"/>
            <a:ext cx="4077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sz="2000" b="1" dirty="0">
                <a:solidFill>
                  <a:srgbClr val="FFFF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ویل دورانت :</a:t>
            </a:r>
          </a:p>
          <a:p>
            <a:pPr lvl="0" algn="just" rtl="1"/>
            <a:r>
              <a:rPr lang="fa-IR" sz="2000" b="1" dirty="0">
                <a:solidFill>
                  <a:prstClr val="white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اگر زنى به نقض قانون یهود مى‏پرداخت چنانكه مثلًا بى‏آنكه چیزى بر سر داشت به میان مردم مى‏رفت در آن صورت مرد، حق داشت بدون پرداخت مهریه او را طلاق دهد.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266" y="3845123"/>
            <a:ext cx="39299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 smtClean="0">
                <a:solidFill>
                  <a:srgbClr val="FFFF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شهید </a:t>
            </a:r>
            <a:r>
              <a:rPr lang="fa-IR" sz="2000" dirty="0">
                <a:solidFill>
                  <a:srgbClr val="FFFF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مطهری </a:t>
            </a:r>
            <a:r>
              <a:rPr lang="fa-IR" sz="2000" b="1" dirty="0">
                <a:solidFill>
                  <a:schemeClr val="bg1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در ذیل این عبارت در کتاب مسأله حجاب  توضیح می‌دهند: </a:t>
            </a:r>
          </a:p>
          <a:p>
            <a:pPr algn="just" rtl="1"/>
            <a:r>
              <a:rPr lang="fa-IR" sz="2000" b="1" dirty="0" smtClean="0">
                <a:solidFill>
                  <a:schemeClr val="bg1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حجابى كه در قوم یهود معمول بوده است از حجاب اسلام </a:t>
            </a:r>
            <a:r>
              <a:rPr lang="fa-IR" sz="2000" b="1" dirty="0" smtClean="0">
                <a:solidFill>
                  <a:srgbClr val="FFFF00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بسى سخت‏تر و مشكلتر</a:t>
            </a:r>
            <a:r>
              <a:rPr lang="fa-IR" sz="2000" b="1" dirty="0" smtClean="0">
                <a:solidFill>
                  <a:schemeClr val="bg1"/>
                </a:solidFill>
                <a:latin typeface="IRANSans Medium" panose="020B0506030804020204" pitchFamily="34" charset="-78"/>
                <a:ea typeface="Calibri" panose="020F0502020204030204" pitchFamily="34" charset="0"/>
                <a:cs typeface="IRANSans Medium" panose="020B0506030804020204" pitchFamily="34" charset="-78"/>
              </a:rPr>
              <a:t> بوده است.</a:t>
            </a:r>
            <a:endParaRPr lang="fa-IR" sz="2000" b="1" dirty="0">
              <a:solidFill>
                <a:schemeClr val="bg1"/>
              </a:solidFill>
              <a:latin typeface="IRANSans Medium" panose="020B0506030804020204" pitchFamily="34" charset="-78"/>
              <a:ea typeface="Calibri" panose="020F0502020204030204" pitchFamily="34" charset="0"/>
              <a:cs typeface="IRANSans Medium" panose="020B0506030804020204" pitchFamily="34" charset="-78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10245896" y="5628597"/>
            <a:ext cx="1946104" cy="627060"/>
          </a:xfrm>
          <a:prstGeom prst="homePlate">
            <a:avLst/>
          </a:prstGeom>
          <a:solidFill>
            <a:schemeClr val="bg1">
              <a:alpha val="68000"/>
            </a:schemeClr>
          </a:solidFill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4</a:t>
            </a:r>
            <a:endParaRPr lang="fa-IR" sz="2400" b="1" dirty="0">
              <a:solidFill>
                <a:srgbClr val="C0000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29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1"/>
          <a:stretch/>
        </p:blipFill>
        <p:spPr>
          <a:xfrm>
            <a:off x="-182880" y="11593"/>
            <a:ext cx="9441180" cy="6881428"/>
          </a:xfrm>
          <a:prstGeom prst="flowChartMultidocument">
            <a:avLst/>
          </a:prstGeom>
        </p:spPr>
      </p:pic>
      <p:sp>
        <p:nvSpPr>
          <p:cNvPr id="16" name="AutoShape 2" descr="E:\6= %D9%BE%D8%B1%D9%88%DA%98%D9%87%E2%80%8C%D9%87%D8%A7\7= %D9%BE%D8%B1%D9%88%DA%98%D9%87 %D9%86%D9%85%D8%A7%DB%8C%D8%B4%DA%AF%D8%A7%D9%87 %D8%AD%D8%AC%D8%A7%D8%A8\MTY3Mjg1MTM0NTk5Mzk4NTk5.webp"/>
          <p:cNvSpPr>
            <a:spLocks noChangeAspect="1" noChangeArrowheads="1"/>
          </p:cNvSpPr>
          <p:nvPr/>
        </p:nvSpPr>
        <p:spPr bwMode="auto">
          <a:xfrm>
            <a:off x="3747385" y="-65369"/>
            <a:ext cx="137921" cy="1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376" tIns="20688" rIns="41376" bIns="20688" numCol="1" anchor="t" anchorCtr="0" compatLnSpc="1">
            <a:prstTxWarp prst="textNoShape">
              <a:avLst/>
            </a:prstTxWarp>
          </a:bodyPr>
          <a:lstStyle/>
          <a:p>
            <a:endParaRPr lang="fa-IR" sz="815"/>
          </a:p>
        </p:txBody>
      </p:sp>
      <p:sp>
        <p:nvSpPr>
          <p:cNvPr id="5" name="Rectangle 4"/>
          <p:cNvSpPr/>
          <p:nvPr/>
        </p:nvSpPr>
        <p:spPr>
          <a:xfrm>
            <a:off x="595841" y="3891822"/>
            <a:ext cx="7296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solidFill>
                  <a:schemeClr val="bg1"/>
                </a:solidFill>
                <a:latin typeface="IRANSans Medium" panose="020B0506030804020204" pitchFamily="34" charset="-78"/>
                <a:ea typeface="A Ordibehesht shablon" panose="02000503000000020002" pitchFamily="2" charset="-78"/>
                <a:cs typeface="IRANSans Medium" panose="020B0506030804020204" pitchFamily="34" charset="-78"/>
              </a:rPr>
              <a:t>پوشش زن از احکام مشترک میان همه ادیان ابراهیمی (یهودیت، مسیحیت و اسلام) است که هر کدام جداگانه اهمیت و جایگاه آن را مورد تأکید قرار داده‌اند؛ تنها تفاوت در حدود حجاب و گاه فلسفه آن است. </a:t>
            </a:r>
            <a:endParaRPr lang="fa-IR" sz="2400" dirty="0">
              <a:solidFill>
                <a:schemeClr val="bg1"/>
              </a:solidFill>
              <a:latin typeface="IRANSans Medium" panose="020B0506030804020204" pitchFamily="34" charset="-78"/>
              <a:ea typeface="A Ordibehesht shablon" panose="02000503000000020002" pitchFamily="2" charset="-78"/>
              <a:cs typeface="IRANSans Medium" panose="020B0506030804020204" pitchFamily="34" charset="-78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10245896" y="5628597"/>
            <a:ext cx="1946104" cy="627060"/>
          </a:xfrm>
          <a:prstGeom prst="homePlate">
            <a:avLst/>
          </a:prstGeom>
          <a:solidFill>
            <a:schemeClr val="bg1">
              <a:alpha val="68000"/>
            </a:schemeClr>
          </a:solidFill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5</a:t>
            </a:r>
            <a:endParaRPr lang="fa-IR" sz="2400" b="1" dirty="0">
              <a:solidFill>
                <a:srgbClr val="C0000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290453" y="499370"/>
            <a:ext cx="3400917" cy="240217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258299" y="2860262"/>
            <a:ext cx="3024579" cy="2585323"/>
            <a:chOff x="9258299" y="2860262"/>
            <a:chExt cx="3024579" cy="25853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4071ED-0892-43E7-8917-F74835FD9C50}"/>
                </a:ext>
              </a:extLst>
            </p:cNvPr>
            <p:cNvSpPr txBox="1"/>
            <p:nvPr/>
          </p:nvSpPr>
          <p:spPr>
            <a:xfrm>
              <a:off x="9258299" y="2860262"/>
              <a:ext cx="3024579" cy="258532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b="1" dirty="0" smtClean="0">
                  <a:ln w="15875">
                    <a:noFill/>
                  </a:ln>
                  <a:solidFill>
                    <a:srgbClr val="C00000"/>
                  </a:solidFill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حجاب </a:t>
              </a:r>
              <a:r>
                <a:rPr lang="fa-IR" sz="5400" b="1" dirty="0">
                  <a:ln w="15875">
                    <a:noFill/>
                  </a:ln>
                  <a:solidFill>
                    <a:srgbClr val="C00000"/>
                  </a:solidFill>
                  <a:effectLst>
                    <a:glow rad="63500">
                      <a:schemeClr val="bg1"/>
                    </a:glow>
                    <a:outerShdw blurRad="25400" algn="ctr" rotWithShape="0">
                      <a:prstClr val="black"/>
                    </a:outerShdw>
                  </a:effectLst>
                  <a:cs typeface="B Titr" panose="00000700000000000000" pitchFamily="2" charset="-78"/>
                </a:rPr>
                <a:t>درآئین یهود</a:t>
              </a:r>
            </a:p>
          </p:txBody>
        </p:sp>
        <p:sp>
          <p:nvSpPr>
            <p:cNvPr id="13" name="Freeform 98"/>
            <p:cNvSpPr>
              <a:spLocks noEditPoints="1"/>
            </p:cNvSpPr>
            <p:nvPr/>
          </p:nvSpPr>
          <p:spPr bwMode="auto">
            <a:xfrm>
              <a:off x="11638826" y="3049408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  <p:sp>
          <p:nvSpPr>
            <p:cNvPr id="14" name="Freeform 98"/>
            <p:cNvSpPr>
              <a:spLocks noEditPoints="1"/>
            </p:cNvSpPr>
            <p:nvPr/>
          </p:nvSpPr>
          <p:spPr bwMode="auto">
            <a:xfrm rot="10800000">
              <a:off x="9835268" y="4877551"/>
              <a:ext cx="255143" cy="215745"/>
            </a:xfrm>
            <a:custGeom>
              <a:avLst/>
              <a:gdLst>
                <a:gd name="T0" fmla="*/ 2147483646 w 63"/>
                <a:gd name="T1" fmla="*/ 2147483646 h 53"/>
                <a:gd name="T2" fmla="*/ 2147483646 w 63"/>
                <a:gd name="T3" fmla="*/ 2147483646 h 53"/>
                <a:gd name="T4" fmla="*/ 2147483646 w 63"/>
                <a:gd name="T5" fmla="*/ 2147483646 h 53"/>
                <a:gd name="T6" fmla="*/ 2147483646 w 63"/>
                <a:gd name="T7" fmla="*/ 2147483646 h 53"/>
                <a:gd name="T8" fmla="*/ 2147483646 w 63"/>
                <a:gd name="T9" fmla="*/ 2147483646 h 53"/>
                <a:gd name="T10" fmla="*/ 2147483646 w 63"/>
                <a:gd name="T11" fmla="*/ 2147483646 h 53"/>
                <a:gd name="T12" fmla="*/ 2147483646 w 63"/>
                <a:gd name="T13" fmla="*/ 2147483646 h 53"/>
                <a:gd name="T14" fmla="*/ 2147483646 w 63"/>
                <a:gd name="T15" fmla="*/ 2147483646 h 53"/>
                <a:gd name="T16" fmla="*/ 2147483646 w 63"/>
                <a:gd name="T17" fmla="*/ 2147483646 h 53"/>
                <a:gd name="T18" fmla="*/ 2147483646 w 63"/>
                <a:gd name="T19" fmla="*/ 2147483646 h 53"/>
                <a:gd name="T20" fmla="*/ 2147483646 w 63"/>
                <a:gd name="T21" fmla="*/ 2147483646 h 53"/>
                <a:gd name="T22" fmla="*/ 0 w 63"/>
                <a:gd name="T23" fmla="*/ 2147483646 h 53"/>
                <a:gd name="T24" fmla="*/ 0 w 63"/>
                <a:gd name="T25" fmla="*/ 2147483646 h 53"/>
                <a:gd name="T26" fmla="*/ 2147483646 w 63"/>
                <a:gd name="T27" fmla="*/ 0 h 53"/>
                <a:gd name="T28" fmla="*/ 2147483646 w 63"/>
                <a:gd name="T29" fmla="*/ 0 h 53"/>
                <a:gd name="T30" fmla="*/ 2147483646 w 63"/>
                <a:gd name="T31" fmla="*/ 2147483646 h 53"/>
                <a:gd name="T32" fmla="*/ 2147483646 w 63"/>
                <a:gd name="T33" fmla="*/ 2147483646 h 53"/>
                <a:gd name="T34" fmla="*/ 2147483646 w 63"/>
                <a:gd name="T35" fmla="*/ 2147483646 h 53"/>
                <a:gd name="T36" fmla="*/ 2147483646 w 63"/>
                <a:gd name="T37" fmla="*/ 2147483646 h 53"/>
                <a:gd name="T38" fmla="*/ 2147483646 w 63"/>
                <a:gd name="T39" fmla="*/ 2147483646 h 53"/>
                <a:gd name="T40" fmla="*/ 2147483646 w 63"/>
                <a:gd name="T41" fmla="*/ 2147483646 h 53"/>
                <a:gd name="T42" fmla="*/ 2147483646 w 63"/>
                <a:gd name="T43" fmla="*/ 2147483646 h 53"/>
                <a:gd name="T44" fmla="*/ 2147483646 w 63"/>
                <a:gd name="T45" fmla="*/ 2147483646 h 53"/>
                <a:gd name="T46" fmla="*/ 2147483646 w 63"/>
                <a:gd name="T47" fmla="*/ 2147483646 h 53"/>
                <a:gd name="T48" fmla="*/ 2147483646 w 63"/>
                <a:gd name="T49" fmla="*/ 2147483646 h 53"/>
                <a:gd name="T50" fmla="*/ 2147483646 w 63"/>
                <a:gd name="T51" fmla="*/ 2147483646 h 53"/>
                <a:gd name="T52" fmla="*/ 2147483646 w 63"/>
                <a:gd name="T53" fmla="*/ 2147483646 h 53"/>
                <a:gd name="T54" fmla="*/ 2147483646 w 63"/>
                <a:gd name="T55" fmla="*/ 2147483646 h 53"/>
                <a:gd name="T56" fmla="*/ 2147483646 w 63"/>
                <a:gd name="T57" fmla="*/ 2147483646 h 53"/>
                <a:gd name="T58" fmla="*/ 2147483646 w 63"/>
                <a:gd name="T59" fmla="*/ 2147483646 h 53"/>
                <a:gd name="T60" fmla="*/ 2147483646 w 63"/>
                <a:gd name="T61" fmla="*/ 0 h 53"/>
                <a:gd name="T62" fmla="*/ 2147483646 w 63"/>
                <a:gd name="T63" fmla="*/ 0 h 53"/>
                <a:gd name="T64" fmla="*/ 2147483646 w 63"/>
                <a:gd name="T65" fmla="*/ 2147483646 h 53"/>
                <a:gd name="T66" fmla="*/ 2147483646 w 63"/>
                <a:gd name="T67" fmla="*/ 2147483646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3">
                  <a:moveTo>
                    <a:pt x="29" y="34"/>
                  </a:moveTo>
                  <a:cubicBezTo>
                    <a:pt x="29" y="44"/>
                    <a:pt x="20" y="53"/>
                    <a:pt x="9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3"/>
                    <a:pt x="5" y="52"/>
                    <a:pt x="5" y="5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6" y="43"/>
                    <a:pt x="7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5" y="43"/>
                    <a:pt x="19" y="39"/>
                    <a:pt x="19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0"/>
                    <a:pt x="18" y="29"/>
                    <a:pt x="1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29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34"/>
                  </a:lnTo>
                  <a:close/>
                  <a:moveTo>
                    <a:pt x="63" y="34"/>
                  </a:moveTo>
                  <a:cubicBezTo>
                    <a:pt x="63" y="44"/>
                    <a:pt x="54" y="53"/>
                    <a:pt x="43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3"/>
                    <a:pt x="39" y="52"/>
                    <a:pt x="39" y="51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4"/>
                    <a:pt x="40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43"/>
                    <a:pt x="53" y="39"/>
                    <a:pt x="53" y="34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0"/>
                    <a:pt x="52" y="29"/>
                    <a:pt x="5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7" y="29"/>
                    <a:pt x="34" y="25"/>
                    <a:pt x="34" y="2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7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lnTo>
                    <a:pt x="63" y="3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endParaRPr lang="th-TH" sz="815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1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36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501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Wingdings</vt:lpstr>
      <vt:lpstr>Arial</vt:lpstr>
      <vt:lpstr>A Ordibehesht shablon</vt:lpstr>
      <vt:lpstr>Calibri</vt:lpstr>
      <vt:lpstr>Times New Roman</vt:lpstr>
      <vt:lpstr>Entezar     &lt;---------</vt:lpstr>
      <vt:lpstr>Lalezar</vt:lpstr>
      <vt:lpstr>Calibri Light</vt:lpstr>
      <vt:lpstr>Aviny</vt:lpstr>
      <vt:lpstr>B Titr</vt:lpstr>
      <vt:lpstr>Cordia New</vt:lpstr>
      <vt:lpstr>IRANSans Medium</vt:lpstr>
      <vt:lpstr>A EntezareZohoor B4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صادق مولایی</dc:creator>
  <cp:lastModifiedBy>اکبر اسماعیل پور</cp:lastModifiedBy>
  <cp:revision>458</cp:revision>
  <dcterms:created xsi:type="dcterms:W3CDTF">2023-06-16T07:24:08Z</dcterms:created>
  <dcterms:modified xsi:type="dcterms:W3CDTF">2023-07-26T06:17:02Z</dcterms:modified>
</cp:coreProperties>
</file>